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65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965FD-7639-228C-22B2-57C2CDF22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66C335-7978-A6C4-291B-669EBDEFF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9541D-51A9-5877-663C-3DE031AD7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5EA51-A2EC-4056-BB89-AC1D0DF492D6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84F55-1916-63A3-498E-D04D5445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D65BA-4153-5C2B-57D8-459D88C0B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E8E04-93A1-4963-836A-A365583BF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10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219B-27B5-8BF5-1C7B-E15305D5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DBA87-7AB8-F1A0-3750-E935E0C08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E1533-FFF0-4A3A-0BB7-AAF652E56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5EA51-A2EC-4056-BB89-AC1D0DF492D6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158F6-91BE-3941-A059-1AFA5591B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F18CE-6364-E2AB-66E5-EBCFB9C75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E8E04-93A1-4963-836A-A365583BF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512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575B-05BA-1A30-C278-5EC014ABC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50A94-F424-347D-57F7-5DE270702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12894-1601-7C6A-22C4-385024C8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5EA51-A2EC-4056-BB89-AC1D0DF492D6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78EEA-4F06-49B3-3D0D-8EF377F35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92366-3994-64D0-6286-E48C2A3B2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E8E04-93A1-4963-836A-A365583BF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859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CA27-784A-4A21-52AF-01D5C24C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9D2C6-35FB-E191-FBC5-042F3E552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3B6EB-1E73-5BEF-B92E-B1FCC597F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5EA51-A2EC-4056-BB89-AC1D0DF492D6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C95F1-1995-5B9A-F07E-BEBD95B64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82404-A663-F316-0BF6-4F7DB792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E8E04-93A1-4963-836A-A365583BF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85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BAD2-0B6B-9F9B-D47E-BF6F91F15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74DEF-5360-A516-5F87-B7870097A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5F39B-55B7-6FEC-B058-382DC61C9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5EA51-A2EC-4056-BB89-AC1D0DF492D6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55B0D-CA22-2ECB-8CED-28BE1D543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33C02-7F11-F71D-4ECD-4526169D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E8E04-93A1-4963-836A-A365583BF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233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4AFF7-ADD3-F7C3-269E-D7DBF158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EDF63-C4F1-3032-76D0-8501DA118C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96EEA-E304-BC58-BD10-2C46E1A45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C569C-E82F-C8E7-A3D7-558178276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5EA51-A2EC-4056-BB89-AC1D0DF492D6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068A9-B401-FD9E-08A1-943FA69AC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F1D1B-7756-632E-184C-8A957561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E8E04-93A1-4963-836A-A365583BF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5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D89E-F826-E7D5-7988-18EE16181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3428F-5CB8-BFD3-F5F2-6CEB3D33D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CBDEA-370B-817F-C321-06B85AFC7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120F10-CE8B-7017-DFBC-7B76D7DA9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544A73-F46B-02F2-E989-6196369C2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06F799-A371-E055-3651-05BFA4A5E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5EA51-A2EC-4056-BB89-AC1D0DF492D6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5283AD-9456-2E4B-8A31-7D8570188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3CC406-CDDF-906B-3B7D-76A4150F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E8E04-93A1-4963-836A-A365583BF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794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8C7BC-7E78-1C00-504D-7DFA6C22A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872E7C-65F4-1885-16AC-637D17437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5EA51-A2EC-4056-BB89-AC1D0DF492D6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4E5916-4292-3BDB-ED1E-1873D5DE6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B2453-9B45-9799-42E3-FFF12E04C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E8E04-93A1-4963-836A-A365583BF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78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6E653D-813D-99E1-0AE3-CD080FC6D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5EA51-A2EC-4056-BB89-AC1D0DF492D6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1A7DD-44A6-D100-AA79-312654A40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63AE0-DA3D-0FEA-F6F6-75002A1D9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E8E04-93A1-4963-836A-A365583BF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701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C425-7D89-2460-BBAD-E3A509339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68D36-E951-57A7-1896-5DB463DF3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3FD1B-8C87-D167-9FF1-01B81969E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7F42F-5951-E3EC-BC56-57F0E11BC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5EA51-A2EC-4056-BB89-AC1D0DF492D6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66538-5F26-A825-38A5-8ADD35AA4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101D9-56B8-DD7A-40E7-B04CD7E5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E8E04-93A1-4963-836A-A365583BF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890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35BD7-52EF-E07D-2252-6429B4113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C12655-656D-FD07-08C0-95FD5AC12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16E7E0-8748-19E6-FE58-0B7932DDE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30F75-444B-4B79-4472-FA0402D5D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5EA51-A2EC-4056-BB89-AC1D0DF492D6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B244BE-914A-3BB2-DCE2-A7E635A9A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5F94C-9B6C-DA2E-5F4F-16CDCAA3F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E8E04-93A1-4963-836A-A365583BF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080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DDEAD6-FB30-756A-48AF-B10DA68C8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43487-B5ED-3AA1-765A-5F842540E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02F2-1A28-5C5F-258B-78EB67089A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5EA51-A2EC-4056-BB89-AC1D0DF492D6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5D51E-AC47-3A0A-4926-17FA4F30A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4DBA8-F645-C95B-A8D7-AFDF1F8C4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E8E04-93A1-4963-836A-A365583BF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37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pc.farnell.com/multicomp/mc2ms2t2b2m2re/switch-pcb-spdt-vert/dp/SW02457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k.rs-online.com/web/p/mechanical-rotary-encoders/7377767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s://www.aliexpress.com/item/1005004794867267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thonk.co.uk/shop/3-5mm-jacks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aliexpress.com/item/4000552565629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9E428B-69F6-FF5E-7F23-29CEA0967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3" y="1399940"/>
            <a:ext cx="2796211" cy="2075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FF16C5-DD0C-04A8-0522-77C543900A7F}"/>
              </a:ext>
            </a:extLst>
          </p:cNvPr>
          <p:cNvSpPr txBox="1"/>
          <p:nvPr/>
        </p:nvSpPr>
        <p:spPr>
          <a:xfrm>
            <a:off x="129964" y="569443"/>
            <a:ext cx="67154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hlinkClick r:id="rId3"/>
              </a:rPr>
              <a:t>https://cpc.farnell.com/multicomp/mc2ms2t2b2m2re/switch-pcb-spdt-vert/dp/SW02457</a:t>
            </a: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Man. Part Number: 2MS1T2B2M2RE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56302-4817-F5C9-41F5-35F65E25CDDF}"/>
              </a:ext>
            </a:extLst>
          </p:cNvPr>
          <p:cNvSpPr txBox="1"/>
          <p:nvPr/>
        </p:nvSpPr>
        <p:spPr>
          <a:xfrm>
            <a:off x="169334" y="169333"/>
            <a:ext cx="3784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Toggle Switch (ON-NONE-ON) (1x)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63B389-1AF3-C6D9-EF33-7E925476B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087" y="1399939"/>
            <a:ext cx="7686146" cy="47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53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FF16C5-DD0C-04A8-0522-77C543900A7F}"/>
              </a:ext>
            </a:extLst>
          </p:cNvPr>
          <p:cNvSpPr txBox="1"/>
          <p:nvPr/>
        </p:nvSpPr>
        <p:spPr>
          <a:xfrm>
            <a:off x="129964" y="569443"/>
            <a:ext cx="53344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hlinkClick r:id="rId2"/>
              </a:rPr>
              <a:t>https://uk.rs-online.com/web/p/mechanical-rotary-encoders/7377767</a:t>
            </a: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Man. Part Number: PEC11R-4220F-S0024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56302-4817-F5C9-41F5-35F65E25CDDF}"/>
              </a:ext>
            </a:extLst>
          </p:cNvPr>
          <p:cNvSpPr txBox="1"/>
          <p:nvPr/>
        </p:nvSpPr>
        <p:spPr>
          <a:xfrm>
            <a:off x="169334" y="169333"/>
            <a:ext cx="1616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Encoders (4x)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BBEC41-71D2-22EC-9BA1-300BDD338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79" y="1446942"/>
            <a:ext cx="5492487" cy="525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95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FF16C5-DD0C-04A8-0522-77C543900A7F}"/>
              </a:ext>
            </a:extLst>
          </p:cNvPr>
          <p:cNvSpPr txBox="1"/>
          <p:nvPr/>
        </p:nvSpPr>
        <p:spPr>
          <a:xfrm>
            <a:off x="129964" y="569443"/>
            <a:ext cx="45595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hlinkClick r:id="rId2"/>
              </a:rPr>
              <a:t>https://www.aliexpress.com/item/1005004794867267.html</a:t>
            </a: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Man. Part Number: </a:t>
            </a:r>
            <a:r>
              <a:rPr lang="en-GB" sz="1400" b="0" i="0" dirty="0">
                <a:solidFill>
                  <a:srgbClr val="222222"/>
                </a:solidFill>
                <a:effectLst/>
              </a:rPr>
              <a:t>CJMCU-1334 DAC Module</a:t>
            </a:r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56302-4817-F5C9-41F5-35F65E25CDDF}"/>
              </a:ext>
            </a:extLst>
          </p:cNvPr>
          <p:cNvSpPr txBox="1"/>
          <p:nvPr/>
        </p:nvSpPr>
        <p:spPr>
          <a:xfrm>
            <a:off x="169334" y="169333"/>
            <a:ext cx="1975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Audio Board (1x)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1861EB-F4FA-F1F8-2413-0F251C3F2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904999"/>
            <a:ext cx="4319551" cy="4149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C6DACA-51DD-7278-3117-9657F2B58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811" y="1904999"/>
            <a:ext cx="3975779" cy="4149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3FC534-2028-4B2E-70B8-4621F5331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471" y="169333"/>
            <a:ext cx="2728327" cy="1956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4CE753-2086-199F-C691-23120F4EE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2471" y="2260685"/>
            <a:ext cx="2728324" cy="2256281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B93FA5F-3AD5-A90F-E65A-361E884A28ED}"/>
              </a:ext>
            </a:extLst>
          </p:cNvPr>
          <p:cNvSpPr/>
          <p:nvPr/>
        </p:nvSpPr>
        <p:spPr>
          <a:xfrm>
            <a:off x="3780443" y="1308107"/>
            <a:ext cx="2002367" cy="738664"/>
          </a:xfrm>
          <a:prstGeom prst="wedgeRoundRectCallout">
            <a:avLst>
              <a:gd name="adj1" fmla="val -92503"/>
              <a:gd name="adj2" fmla="val 602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00" dirty="0"/>
              <a:t>MODIFICATION: The top 6 connections must be properly grounded (connected to GND)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97E1AB-B17E-73BD-6902-5C4C7EB71F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2471" y="4616423"/>
            <a:ext cx="2728323" cy="196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29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FF16C5-DD0C-04A8-0522-77C543900A7F}"/>
              </a:ext>
            </a:extLst>
          </p:cNvPr>
          <p:cNvSpPr txBox="1"/>
          <p:nvPr/>
        </p:nvSpPr>
        <p:spPr>
          <a:xfrm>
            <a:off x="129964" y="569443"/>
            <a:ext cx="351416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hlinkClick r:id="rId2"/>
              </a:rPr>
              <a:t>https://www.thonk.co.uk/shop/3-5mm-jacks/</a:t>
            </a:r>
            <a:endParaRPr lang="en-GB" sz="1400" dirty="0"/>
          </a:p>
          <a:p>
            <a:br>
              <a:rPr lang="en-GB" sz="1400" dirty="0"/>
            </a:br>
            <a:r>
              <a:rPr lang="en-GB" sz="1400" b="0" i="0" u="none" strike="noStrike" dirty="0">
                <a:effectLst/>
                <a:latin typeface="neue-haas-unica"/>
              </a:rPr>
              <a:t>Green </a:t>
            </a:r>
            <a:r>
              <a:rPr lang="en-GB" sz="1400" b="0" i="0" u="none" strike="noStrike" dirty="0" err="1">
                <a:effectLst/>
                <a:latin typeface="neue-haas-unica"/>
              </a:rPr>
              <a:t>Thonkiconn</a:t>
            </a:r>
            <a:r>
              <a:rPr lang="en-GB" sz="1400" b="0" i="0" u="none" strike="noStrike" dirty="0">
                <a:effectLst/>
                <a:latin typeface="neue-haas-unica"/>
              </a:rPr>
              <a:t> Stereo 3.5mm Audio Jacks</a:t>
            </a:r>
            <a:br>
              <a:rPr lang="en-GB" sz="1400" dirty="0"/>
            </a:br>
            <a:endParaRPr lang="en-GB" sz="1400" dirty="0"/>
          </a:p>
          <a:p>
            <a:r>
              <a:rPr lang="en-GB" sz="1400" dirty="0"/>
              <a:t>Man. Part Number: </a:t>
            </a:r>
            <a:r>
              <a:rPr lang="en-GB" sz="1400" b="0" i="0" strike="noStrike" dirty="0">
                <a:effectLst/>
                <a:latin typeface="neue-haas-unica"/>
              </a:rPr>
              <a:t>PJ366ST</a:t>
            </a:r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56302-4817-F5C9-41F5-35F65E25CDDF}"/>
              </a:ext>
            </a:extLst>
          </p:cNvPr>
          <p:cNvSpPr txBox="1"/>
          <p:nvPr/>
        </p:nvSpPr>
        <p:spPr>
          <a:xfrm>
            <a:off x="169334" y="169333"/>
            <a:ext cx="3007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Stereo 3.5mm Sockets (2x)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58ACC-18BD-B701-3DEA-CD2244428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66" y="1780839"/>
            <a:ext cx="3339042" cy="3439919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5EA23A4-2243-3455-F613-70AF2C2C4ABC}"/>
              </a:ext>
            </a:extLst>
          </p:cNvPr>
          <p:cNvSpPr/>
          <p:nvPr/>
        </p:nvSpPr>
        <p:spPr>
          <a:xfrm>
            <a:off x="4157133" y="1780839"/>
            <a:ext cx="3543300" cy="969433"/>
          </a:xfrm>
          <a:prstGeom prst="wedgeRoundRectCallout">
            <a:avLst>
              <a:gd name="adj1" fmla="val -62410"/>
              <a:gd name="adj2" fmla="val 83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The 3.5mm (Stereo) sockets from </a:t>
            </a:r>
            <a:r>
              <a:rPr lang="en-GB" dirty="0" err="1"/>
              <a:t>Thonk</a:t>
            </a:r>
            <a:r>
              <a:rPr lang="en-GB" dirty="0"/>
              <a:t> are extremely reliable </a:t>
            </a:r>
          </a:p>
        </p:txBody>
      </p:sp>
    </p:spTree>
    <p:extLst>
      <p:ext uri="{BB962C8B-B14F-4D97-AF65-F5344CB8AC3E}">
        <p14:creationId xmlns:p14="http://schemas.microsoft.com/office/powerpoint/2010/main" val="259416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FF16C5-DD0C-04A8-0522-77C543900A7F}"/>
              </a:ext>
            </a:extLst>
          </p:cNvPr>
          <p:cNvSpPr txBox="1"/>
          <p:nvPr/>
        </p:nvSpPr>
        <p:spPr>
          <a:xfrm>
            <a:off x="129964" y="569443"/>
            <a:ext cx="42854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hlinkClick r:id="rId2"/>
              </a:rPr>
              <a:t>https://www.aliexpress.com/item/4000552565629.html</a:t>
            </a:r>
            <a:endParaRPr lang="en-GB" sz="1400" dirty="0"/>
          </a:p>
          <a:p>
            <a:br>
              <a:rPr lang="en-GB" sz="1400" dirty="0"/>
            </a:br>
            <a:r>
              <a:rPr lang="en-GB" sz="1400" dirty="0"/>
              <a:t>Man. Part Number: </a:t>
            </a:r>
            <a:r>
              <a:rPr lang="en-GB" sz="1400" b="0" i="0" dirty="0">
                <a:solidFill>
                  <a:srgbClr val="222222"/>
                </a:solidFill>
                <a:effectLst/>
              </a:rPr>
              <a:t>Mini 360</a:t>
            </a:r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56302-4817-F5C9-41F5-35F65E25CDDF}"/>
              </a:ext>
            </a:extLst>
          </p:cNvPr>
          <p:cNvSpPr txBox="1"/>
          <p:nvPr/>
        </p:nvSpPr>
        <p:spPr>
          <a:xfrm>
            <a:off x="169334" y="169333"/>
            <a:ext cx="2494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Step-down board (1x)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9EDDDC-52FD-044D-C700-EE0A065BE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26" y="1485900"/>
            <a:ext cx="4874474" cy="437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E1FFB4-EBEE-36ED-DD16-66B5B7C3E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011" y="241300"/>
            <a:ext cx="4375768" cy="35406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F29736-11ED-48E3-15E9-1C3EB7C2C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155" y="3894666"/>
            <a:ext cx="5046312" cy="2699424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A8370AD8-01FC-1802-DBC1-7FB6E496BDF5}"/>
              </a:ext>
            </a:extLst>
          </p:cNvPr>
          <p:cNvSpPr/>
          <p:nvPr/>
        </p:nvSpPr>
        <p:spPr>
          <a:xfrm>
            <a:off x="3600361" y="5446905"/>
            <a:ext cx="3543300" cy="969433"/>
          </a:xfrm>
          <a:prstGeom prst="wedgeRoundRectCallout">
            <a:avLst>
              <a:gd name="adj1" fmla="val 80123"/>
              <a:gd name="adj2" fmla="val -9688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FF0000"/>
                </a:solidFill>
              </a:rPr>
              <a:t>IMPORTANT: after setting the output voltage to about 5 Volt, make sure to glue the pot!</a:t>
            </a:r>
          </a:p>
        </p:txBody>
      </p:sp>
    </p:spTree>
    <p:extLst>
      <p:ext uri="{BB962C8B-B14F-4D97-AF65-F5344CB8AC3E}">
        <p14:creationId xmlns:p14="http://schemas.microsoft.com/office/powerpoint/2010/main" val="389198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556302-4817-F5C9-41F5-35F65E25CDDF}"/>
              </a:ext>
            </a:extLst>
          </p:cNvPr>
          <p:cNvSpPr txBox="1"/>
          <p:nvPr/>
        </p:nvSpPr>
        <p:spPr>
          <a:xfrm>
            <a:off x="169334" y="169333"/>
            <a:ext cx="4793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Step-down board (measure output voltage)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4222C1-57D6-4BDF-BAB9-86B9F36EB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614" y="875490"/>
            <a:ext cx="6400479" cy="5691998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A8370AD8-01FC-1802-DBC1-7FB6E496BDF5}"/>
              </a:ext>
            </a:extLst>
          </p:cNvPr>
          <p:cNvSpPr/>
          <p:nvPr/>
        </p:nvSpPr>
        <p:spPr>
          <a:xfrm>
            <a:off x="288093" y="709535"/>
            <a:ext cx="3543300" cy="1975299"/>
          </a:xfrm>
          <a:prstGeom prst="wedgeRoundRectCallout">
            <a:avLst>
              <a:gd name="adj1" fmla="val 76966"/>
              <a:gd name="adj2" fmla="val 61654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FF0000"/>
                </a:solidFill>
              </a:rPr>
              <a:t>IMPORTANT: make sure that you measure 5V (5.25Vmax!) – and that the Step-down board’s potentiometer is glued to prevent the output voltage to change over time.</a:t>
            </a:r>
          </a:p>
        </p:txBody>
      </p:sp>
    </p:spTree>
    <p:extLst>
      <p:ext uri="{BB962C8B-B14F-4D97-AF65-F5344CB8AC3E}">
        <p14:creationId xmlns:p14="http://schemas.microsoft.com/office/powerpoint/2010/main" val="4259012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556302-4817-F5C9-41F5-35F65E25CDDF}"/>
              </a:ext>
            </a:extLst>
          </p:cNvPr>
          <p:cNvSpPr txBox="1"/>
          <p:nvPr/>
        </p:nvSpPr>
        <p:spPr>
          <a:xfrm>
            <a:off x="169334" y="169333"/>
            <a:ext cx="2072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10LEDs Bar 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8D6B3-3967-1A04-4F51-743C68B45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81" y="1037165"/>
            <a:ext cx="4094252" cy="5284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6AD94D-3B0F-61F6-575A-5EA38E1F9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009" y="1037165"/>
            <a:ext cx="4524489" cy="52451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EE95C18-ADC6-429C-6ACF-77CBD2FDF34D}"/>
              </a:ext>
            </a:extLst>
          </p:cNvPr>
          <p:cNvSpPr/>
          <p:nvPr/>
        </p:nvSpPr>
        <p:spPr>
          <a:xfrm>
            <a:off x="4157133" y="1629833"/>
            <a:ext cx="2738967" cy="1714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… either Amber or Red LEDs work best. Green, Blue etc. will show up very bright.</a:t>
            </a:r>
          </a:p>
        </p:txBody>
      </p:sp>
    </p:spTree>
    <p:extLst>
      <p:ext uri="{BB962C8B-B14F-4D97-AF65-F5344CB8AC3E}">
        <p14:creationId xmlns:p14="http://schemas.microsoft.com/office/powerpoint/2010/main" val="3165021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neue-haas-unica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Oostveen</dc:creator>
  <cp:lastModifiedBy>Erik Oostveen</cp:lastModifiedBy>
  <cp:revision>16</cp:revision>
  <dcterms:created xsi:type="dcterms:W3CDTF">2023-05-02T13:49:46Z</dcterms:created>
  <dcterms:modified xsi:type="dcterms:W3CDTF">2023-05-02T18:34:54Z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5cd950d-e56c-4fac-9b5d-f93b4eb7dc20_Enabled">
    <vt:lpwstr>true</vt:lpwstr>
  </property>
  <property fmtid="{D5CDD505-2E9C-101B-9397-08002B2CF9AE}" pid="3" name="MSIP_Label_e5cd950d-e56c-4fac-9b5d-f93b4eb7dc20_SetDate">
    <vt:lpwstr>2023-05-02T13:50:35Z</vt:lpwstr>
  </property>
  <property fmtid="{D5CDD505-2E9C-101B-9397-08002B2CF9AE}" pid="4" name="MSIP_Label_e5cd950d-e56c-4fac-9b5d-f93b4eb7dc20_Method">
    <vt:lpwstr>Privileged</vt:lpwstr>
  </property>
  <property fmtid="{D5CDD505-2E9C-101B-9397-08002B2CF9AE}" pid="5" name="MSIP_Label_e5cd950d-e56c-4fac-9b5d-f93b4eb7dc20_Name">
    <vt:lpwstr>ADVA_Public</vt:lpwstr>
  </property>
  <property fmtid="{D5CDD505-2E9C-101B-9397-08002B2CF9AE}" pid="6" name="MSIP_Label_e5cd950d-e56c-4fac-9b5d-f93b4eb7dc20_SiteId">
    <vt:lpwstr>522fc9ff-aca0-4d49-8e36-d13332e34662</vt:lpwstr>
  </property>
  <property fmtid="{D5CDD505-2E9C-101B-9397-08002B2CF9AE}" pid="7" name="MSIP_Label_e5cd950d-e56c-4fac-9b5d-f93b4eb7dc20_ActionId">
    <vt:lpwstr>71c29763-04b6-4292-8458-8898301558b3</vt:lpwstr>
  </property>
  <property fmtid="{D5CDD505-2E9C-101B-9397-08002B2CF9AE}" pid="8" name="MSIP_Label_e5cd950d-e56c-4fac-9b5d-f93b4eb7dc20_ContentBits">
    <vt:lpwstr>0</vt:lpwstr>
  </property>
</Properties>
</file>